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56" r:id="rId3"/>
    <p:sldId id="259" r:id="rId4"/>
    <p:sldId id="261" r:id="rId5"/>
    <p:sldId id="264" r:id="rId6"/>
    <p:sldId id="332" r:id="rId7"/>
    <p:sldId id="265" r:id="rId8"/>
    <p:sldId id="266" r:id="rId9"/>
    <p:sldId id="279" r:id="rId10"/>
    <p:sldId id="348" r:id="rId11"/>
  </p:sldIdLst>
  <p:sldSz cx="12192000" cy="6858000"/>
  <p:notesSz cx="6858000" cy="9144000"/>
  <p:embeddedFontLst>
    <p:embeddedFont>
      <p:font typeface="Simply City Light" panose="02010600030101010101" charset="0"/>
      <p:regular r:id="rId13"/>
    </p:embeddedFont>
    <p:embeddedFont>
      <p:font typeface="等线" panose="02010600030101010101" pitchFamily="2" charset="-122"/>
      <p:regular r:id="rId14"/>
      <p:bold r:id="rId15"/>
    </p:embeddedFont>
    <p:embeddedFont>
      <p:font typeface="等线 Light" panose="02010600030101010101" pitchFamily="2" charset="-122"/>
      <p:regular r:id="rId16"/>
    </p:embeddedFont>
    <p:embeddedFont>
      <p:font typeface="微软雅黑" panose="020B0503020204020204" pitchFamily="34" charset="-122"/>
      <p:regular r:id="rId17"/>
      <p:bold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3838"/>
    <a:srgbClr val="2ADED5"/>
    <a:srgbClr val="64CAEA"/>
    <a:srgbClr val="FFAB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97" autoAdjust="0"/>
    <p:restoredTop sz="91865" autoAdjust="0"/>
  </p:normalViewPr>
  <p:slideViewPr>
    <p:cSldViewPr snapToGrid="0">
      <p:cViewPr varScale="1">
        <p:scale>
          <a:sx n="101" d="100"/>
          <a:sy n="101" d="100"/>
        </p:scale>
        <p:origin x="360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58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BEA445-A314-443A-91A1-DD2E4B8D5EA2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45110-AD2D-4F77-AA5A-D21C42F2A9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245110-AD2D-4F77-AA5A-D21C42F2A94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832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02FA3-D443-4B26-A751-CAD23A67B7DA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E384B-213F-42BB-A26E-AEAF6B13804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A4816-2745-4EBC-8AB4-AFA6880D97BF}" type="datetimeFigureOut">
              <a:rPr lang="zh-CN" altLang="en-US" smtClean="0"/>
              <a:t>2022/3/17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6617C-58B8-4A71-93CD-6ED6A5943E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7657505" y="2323504"/>
            <a:ext cx="2649978" cy="6419013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631572" y="-3631572"/>
            <a:ext cx="5106656" cy="123698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25"/>
          <p:cNvGrpSpPr/>
          <p:nvPr/>
        </p:nvGrpSpPr>
        <p:grpSpPr>
          <a:xfrm rot="10800000">
            <a:off x="4733678" y="255332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3" name="椭圆 12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燕尾形 13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851" y="691868"/>
            <a:ext cx="2934109" cy="800212"/>
          </a:xfrm>
          <a:prstGeom prst="rect">
            <a:avLst/>
          </a:prstGeom>
        </p:spPr>
      </p:pic>
      <p:sp>
        <p:nvSpPr>
          <p:cNvPr id="19" name="TextBox 1">
            <a:extLst>
              <a:ext uri="{FF2B5EF4-FFF2-40B4-BE49-F238E27FC236}">
                <a16:creationId xmlns:a16="http://schemas.microsoft.com/office/drawing/2014/main" id="{C215EEAE-7DD1-4922-97BD-5F04A9DCBCF9}"/>
              </a:ext>
            </a:extLst>
          </p:cNvPr>
          <p:cNvSpPr txBox="1"/>
          <p:nvPr/>
        </p:nvSpPr>
        <p:spPr>
          <a:xfrm>
            <a:off x="184826" y="1927619"/>
            <a:ext cx="55881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人工智能大作业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825496"/>
            <a:ext cx="12192000" cy="1207008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>
            <a:stCxn id="2" idx="1"/>
            <a:endCxn id="2" idx="3"/>
          </p:cNvCxnSpPr>
          <p:nvPr/>
        </p:nvCxnSpPr>
        <p:spPr>
          <a:xfrm>
            <a:off x="0" y="3429000"/>
            <a:ext cx="12192000" cy="0"/>
          </a:xfrm>
          <a:prstGeom prst="line">
            <a:avLst/>
          </a:prstGeom>
          <a:ln w="31750">
            <a:solidFill>
              <a:srgbClr val="2ADED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641173" y="1626061"/>
            <a:ext cx="255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经典细隶书简" panose="02010609000101010101" pitchFamily="49" charset="-122"/>
              </a:rPr>
              <a:t>视觉单元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872646" y="3429000"/>
            <a:ext cx="133954" cy="1398874"/>
            <a:chOff x="1771046" y="3429000"/>
            <a:chExt cx="133954" cy="139887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838023" y="3429000"/>
              <a:ext cx="0" cy="1264920"/>
            </a:xfrm>
            <a:prstGeom prst="line">
              <a:avLst/>
            </a:prstGeom>
            <a:ln w="12700">
              <a:solidFill>
                <a:srgbClr val="2ADE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/>
            <p:cNvSpPr/>
            <p:nvPr/>
          </p:nvSpPr>
          <p:spPr>
            <a:xfrm>
              <a:off x="1771046" y="4693920"/>
              <a:ext cx="133954" cy="133954"/>
            </a:xfrm>
            <a:prstGeom prst="ellipse">
              <a:avLst/>
            </a:prstGeom>
            <a:noFill/>
            <a:ln>
              <a:solidFill>
                <a:srgbClr val="2AD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540401" y="3429000"/>
            <a:ext cx="133954" cy="1921388"/>
            <a:chOff x="1771046" y="3429000"/>
            <a:chExt cx="133954" cy="1921388"/>
          </a:xfrm>
        </p:grpSpPr>
        <p:cxnSp>
          <p:nvCxnSpPr>
            <p:cNvPr id="15" name="直接连接符 14"/>
            <p:cNvCxnSpPr>
              <a:endCxn id="16" idx="0"/>
            </p:cNvCxnSpPr>
            <p:nvPr/>
          </p:nvCxnSpPr>
          <p:spPr>
            <a:xfrm>
              <a:off x="1838023" y="3429000"/>
              <a:ext cx="0" cy="1787434"/>
            </a:xfrm>
            <a:prstGeom prst="line">
              <a:avLst/>
            </a:prstGeom>
            <a:ln w="12700">
              <a:solidFill>
                <a:srgbClr val="2ADE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5"/>
            <p:cNvSpPr/>
            <p:nvPr/>
          </p:nvSpPr>
          <p:spPr>
            <a:xfrm>
              <a:off x="1771046" y="5216434"/>
              <a:ext cx="133954" cy="133954"/>
            </a:xfrm>
            <a:prstGeom prst="ellipse">
              <a:avLst/>
            </a:prstGeom>
            <a:noFill/>
            <a:ln>
              <a:solidFill>
                <a:srgbClr val="2AD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626100" y="2030126"/>
            <a:ext cx="133954" cy="1398874"/>
            <a:chOff x="1771046" y="3429000"/>
            <a:chExt cx="133954" cy="1398874"/>
          </a:xfrm>
          <a:scene3d>
            <a:camera prst="orthographicFront">
              <a:rot lat="0" lon="0" rev="10800000"/>
            </a:camera>
            <a:lightRig rig="threePt" dir="t"/>
          </a:scene3d>
        </p:grpSpPr>
        <p:cxnSp>
          <p:nvCxnSpPr>
            <p:cNvPr id="19" name="直接连接符 18"/>
            <p:cNvCxnSpPr/>
            <p:nvPr/>
          </p:nvCxnSpPr>
          <p:spPr>
            <a:xfrm>
              <a:off x="1838023" y="3429000"/>
              <a:ext cx="0" cy="1264920"/>
            </a:xfrm>
            <a:prstGeom prst="line">
              <a:avLst/>
            </a:prstGeom>
            <a:ln w="12700">
              <a:solidFill>
                <a:srgbClr val="2ADE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19"/>
            <p:cNvSpPr/>
            <p:nvPr/>
          </p:nvSpPr>
          <p:spPr>
            <a:xfrm>
              <a:off x="1771046" y="4693920"/>
              <a:ext cx="133954" cy="133954"/>
            </a:xfrm>
            <a:prstGeom prst="ellipse">
              <a:avLst/>
            </a:prstGeom>
            <a:noFill/>
            <a:ln>
              <a:solidFill>
                <a:srgbClr val="2AD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9085111" y="1499860"/>
            <a:ext cx="133954" cy="1921388"/>
            <a:chOff x="1771046" y="3429000"/>
            <a:chExt cx="133954" cy="1921388"/>
          </a:xfrm>
          <a:scene3d>
            <a:camera prst="orthographicFront">
              <a:rot lat="0" lon="0" rev="10800000"/>
            </a:camera>
            <a:lightRig rig="threePt" dir="t"/>
          </a:scene3d>
        </p:grpSpPr>
        <p:cxnSp>
          <p:nvCxnSpPr>
            <p:cNvPr id="22" name="直接连接符 21"/>
            <p:cNvCxnSpPr>
              <a:endCxn id="23" idx="0"/>
            </p:cNvCxnSpPr>
            <p:nvPr/>
          </p:nvCxnSpPr>
          <p:spPr>
            <a:xfrm>
              <a:off x="1838023" y="3429000"/>
              <a:ext cx="0" cy="1787434"/>
            </a:xfrm>
            <a:prstGeom prst="line">
              <a:avLst/>
            </a:prstGeom>
            <a:ln w="12700">
              <a:solidFill>
                <a:srgbClr val="2ADE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/>
            <p:cNvSpPr/>
            <p:nvPr/>
          </p:nvSpPr>
          <p:spPr>
            <a:xfrm>
              <a:off x="1771046" y="5216434"/>
              <a:ext cx="133954" cy="133954"/>
            </a:xfrm>
            <a:prstGeom prst="ellipse">
              <a:avLst/>
            </a:prstGeom>
            <a:noFill/>
            <a:ln>
              <a:solidFill>
                <a:srgbClr val="2AD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4858523" y="4737225"/>
            <a:ext cx="255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经典细隶书简" panose="02010609000101010101" pitchFamily="49" charset="-122"/>
              </a:rPr>
              <a:t>博弈单元</a:t>
            </a:r>
          </a:p>
        </p:txBody>
      </p:sp>
      <p:sp>
        <p:nvSpPr>
          <p:cNvPr id="39" name="矩形 38"/>
          <p:cNvSpPr/>
          <p:nvPr/>
        </p:nvSpPr>
        <p:spPr>
          <a:xfrm>
            <a:off x="0" y="0"/>
            <a:ext cx="6400800" cy="152400"/>
          </a:xfrm>
          <a:prstGeom prst="rect">
            <a:avLst/>
          </a:prstGeom>
          <a:solidFill>
            <a:srgbClr val="10DC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0" y="61387"/>
            <a:ext cx="64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dirty="0">
                <a:latin typeface="Simply City Light" panose="020B0303020202080204" pitchFamily="34" charset="0"/>
                <a:ea typeface="经典细隶书简" panose="02010609000101010101" pitchFamily="49" charset="-122"/>
                <a:cs typeface="Cordia New" panose="020B0304020202020204" pitchFamily="34" charset="-34"/>
              </a:rPr>
              <a:t>CONTENT</a:t>
            </a:r>
            <a:endParaRPr lang="zh-CN" altLang="en-US" sz="2800" dirty="0">
              <a:latin typeface="Simply City Light" panose="020B0303020202080204" pitchFamily="34" charset="0"/>
              <a:ea typeface="经典细隶书简" panose="02010609000101010101" pitchFamily="49" charset="-122"/>
              <a:cs typeface="Cordia New" panose="020B0304020202020204" pitchFamily="34" charset="-34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926849" y="1592540"/>
            <a:ext cx="641374" cy="641374"/>
          </a:xfrm>
          <a:prstGeom prst="ellipse">
            <a:avLst/>
          </a:prstGeom>
          <a:solidFill>
            <a:srgbClr val="2AD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01</a:t>
            </a:r>
            <a:endParaRPr lang="zh-CN" altLang="en-US" sz="2000" dirty="0"/>
          </a:p>
        </p:txBody>
      </p:sp>
      <p:sp>
        <p:nvSpPr>
          <p:cNvPr id="42" name="椭圆 41"/>
          <p:cNvSpPr/>
          <p:nvPr/>
        </p:nvSpPr>
        <p:spPr>
          <a:xfrm>
            <a:off x="3848486" y="4709014"/>
            <a:ext cx="641374" cy="641374"/>
          </a:xfrm>
          <a:prstGeom prst="ellipse">
            <a:avLst/>
          </a:prstGeom>
          <a:solidFill>
            <a:srgbClr val="2AD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02</a:t>
            </a:r>
            <a:endParaRPr lang="zh-CN" altLang="en-US" sz="2000" dirty="0"/>
          </a:p>
        </p:txBody>
      </p:sp>
      <p:sp>
        <p:nvSpPr>
          <p:cNvPr id="43" name="椭圆 42"/>
          <p:cNvSpPr/>
          <p:nvPr/>
        </p:nvSpPr>
        <p:spPr>
          <a:xfrm>
            <a:off x="5118680" y="1028738"/>
            <a:ext cx="641374" cy="641374"/>
          </a:xfrm>
          <a:prstGeom prst="ellipse">
            <a:avLst/>
          </a:prstGeom>
          <a:solidFill>
            <a:srgbClr val="2AD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03</a:t>
            </a:r>
            <a:endParaRPr lang="zh-CN" altLang="en-US" sz="2000" dirty="0"/>
          </a:p>
        </p:txBody>
      </p:sp>
      <p:sp>
        <p:nvSpPr>
          <p:cNvPr id="44" name="椭圆 43"/>
          <p:cNvSpPr/>
          <p:nvPr/>
        </p:nvSpPr>
        <p:spPr>
          <a:xfrm>
            <a:off x="7659371" y="3761977"/>
            <a:ext cx="641374" cy="641374"/>
          </a:xfrm>
          <a:prstGeom prst="ellipse">
            <a:avLst/>
          </a:prstGeom>
          <a:solidFill>
            <a:srgbClr val="2AD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04</a:t>
            </a:r>
            <a:endParaRPr lang="zh-CN" altLang="en-US" sz="20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CC6A9EA-A5F1-449B-A34D-58C97BD2F98B}"/>
              </a:ext>
            </a:extLst>
          </p:cNvPr>
          <p:cNvSpPr txBox="1"/>
          <p:nvPr/>
        </p:nvSpPr>
        <p:spPr>
          <a:xfrm>
            <a:off x="5827031" y="1102841"/>
            <a:ext cx="255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经典细隶书简" panose="02010609000101010101" pitchFamily="49" charset="-122"/>
              </a:rPr>
              <a:t>控制单元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E33068C-9E0D-4A5A-862E-E284A9A70D1A}"/>
              </a:ext>
            </a:extLst>
          </p:cNvPr>
          <p:cNvSpPr txBox="1"/>
          <p:nvPr/>
        </p:nvSpPr>
        <p:spPr>
          <a:xfrm>
            <a:off x="8491189" y="3814912"/>
            <a:ext cx="255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经典细隶书简" panose="02010609000101010101" pitchFamily="49" charset="-122"/>
              </a:rPr>
              <a:t>总结及展望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9" grpId="0" animBg="1"/>
      <p:bldP spid="40" grpId="0"/>
      <p:bldP spid="41" grpId="0" animBg="1"/>
      <p:bldP spid="42" grpId="0" animBg="1"/>
      <p:bldP spid="43" grpId="0" animBg="1"/>
      <p:bldP spid="4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407490" y="3783361"/>
            <a:ext cx="3386915" cy="835992"/>
            <a:chOff x="5260007" y="3311412"/>
            <a:chExt cx="3386915" cy="835992"/>
          </a:xfrm>
        </p:grpSpPr>
        <p:sp>
          <p:nvSpPr>
            <p:cNvPr id="17" name="椭圆 16"/>
            <p:cNvSpPr/>
            <p:nvPr/>
          </p:nvSpPr>
          <p:spPr>
            <a:xfrm>
              <a:off x="5260007" y="3311412"/>
              <a:ext cx="835992" cy="835992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01</a:t>
              </a:r>
              <a:endParaRPr lang="zh-CN" altLang="en-US" sz="28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096000" y="3375465"/>
              <a:ext cx="25509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经典细隶书简" panose="02010609000101010101" pitchFamily="49" charset="-122"/>
                </a:rPr>
                <a:t>视觉单元</a:t>
              </a: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407490" y="3783361"/>
            <a:ext cx="3386915" cy="835992"/>
            <a:chOff x="5260007" y="3311412"/>
            <a:chExt cx="3386915" cy="835992"/>
          </a:xfrm>
        </p:grpSpPr>
        <p:sp>
          <p:nvSpPr>
            <p:cNvPr id="17" name="椭圆 16"/>
            <p:cNvSpPr/>
            <p:nvPr/>
          </p:nvSpPr>
          <p:spPr>
            <a:xfrm>
              <a:off x="5260007" y="3311412"/>
              <a:ext cx="835992" cy="835992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02</a:t>
              </a:r>
              <a:endParaRPr lang="zh-CN" altLang="en-US" sz="28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096000" y="3375465"/>
              <a:ext cx="25509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经典细隶书简" panose="02010609000101010101" pitchFamily="49" charset="-122"/>
                </a:rPr>
                <a:t>博弈单元</a:t>
              </a: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>
            <a:extLst>
              <a:ext uri="{FF2B5EF4-FFF2-40B4-BE49-F238E27FC236}">
                <a16:creationId xmlns:a16="http://schemas.microsoft.com/office/drawing/2014/main" id="{E5F509B9-93E2-42EF-9496-606C18631A29}"/>
              </a:ext>
            </a:extLst>
          </p:cNvPr>
          <p:cNvSpPr txBox="1"/>
          <p:nvPr/>
        </p:nvSpPr>
        <p:spPr>
          <a:xfrm>
            <a:off x="878334" y="600645"/>
            <a:ext cx="2127513" cy="13849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579"/>
              </a:lnSpc>
            </a:pPr>
            <a:r>
              <a:rPr lang="zh-CN" altLang="zh-CN" sz="3200" b="1" dirty="0">
                <a:solidFill>
                  <a:srgbClr val="A43F27"/>
                </a:solidFill>
                <a:latin typeface="Arial"/>
                <a:cs typeface="Arial"/>
              </a:rPr>
              <a:t>任务概述：</a:t>
            </a:r>
            <a:endParaRPr lang="en-US" altLang="zh-CN" sz="3200" b="1" dirty="0">
              <a:solidFill>
                <a:srgbClr val="A43F27"/>
              </a:solidFill>
              <a:latin typeface="Arial"/>
              <a:cs typeface="Arial"/>
            </a:endParaRPr>
          </a:p>
          <a:p>
            <a:pPr>
              <a:lnSpc>
                <a:spcPts val="3579"/>
              </a:lnSpc>
            </a:pPr>
            <a:endParaRPr lang="zh-CN" altLang="zh-CN" sz="3200" b="1" dirty="0">
              <a:solidFill>
                <a:srgbClr val="A43F27"/>
              </a:solidFill>
              <a:latin typeface="Arial"/>
              <a:cs typeface="Arial"/>
            </a:endParaRPr>
          </a:p>
          <a:p>
            <a:pPr marL="0" marR="0">
              <a:lnSpc>
                <a:spcPts val="3579"/>
              </a:lnSpc>
              <a:spcBef>
                <a:spcPts val="0"/>
              </a:spcBef>
              <a:spcAft>
                <a:spcPts val="0"/>
              </a:spcAft>
            </a:pPr>
            <a:endParaRPr sz="3200" b="1" dirty="0">
              <a:solidFill>
                <a:srgbClr val="A43F27"/>
              </a:solidFill>
              <a:latin typeface="Arial"/>
              <a:cs typeface="Arial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760E371-E0B3-47B5-A675-B15612EB8F2D}"/>
              </a:ext>
            </a:extLst>
          </p:cNvPr>
          <p:cNvSpPr txBox="1"/>
          <p:nvPr/>
        </p:nvSpPr>
        <p:spPr>
          <a:xfrm>
            <a:off x="2181425" y="2099740"/>
            <a:ext cx="744895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该部分工作主要包括两部分，第一部分是博弈搜索部分，第二部分是对棋局状态的评价函数部分。博弈搜索部分采用了极大极小搜索的算法构建了博弈树，并采用α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-β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剪枝进行搜索效率的提升处理；评价函数分别有人为设置和人工神经网络两种形式，人工神经网络分别用进化计算和强化学习算法进行训练。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另外，程序中设置了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UI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界面和非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UI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界面，分别用在个人的训练调整阶段和小组的整合阶段。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3427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407490" y="3783361"/>
            <a:ext cx="3386915" cy="835992"/>
            <a:chOff x="5260007" y="3311412"/>
            <a:chExt cx="3386915" cy="835992"/>
          </a:xfrm>
        </p:grpSpPr>
        <p:sp>
          <p:nvSpPr>
            <p:cNvPr id="17" name="椭圆 16"/>
            <p:cNvSpPr/>
            <p:nvPr/>
          </p:nvSpPr>
          <p:spPr>
            <a:xfrm>
              <a:off x="5260007" y="3311412"/>
              <a:ext cx="835992" cy="835992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03</a:t>
              </a:r>
              <a:endParaRPr lang="zh-CN" altLang="en-US" sz="28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096000" y="3375465"/>
              <a:ext cx="25509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经典细隶书简" panose="02010609000101010101" pitchFamily="49" charset="-122"/>
                </a:rPr>
                <a:t>控制单元</a:t>
              </a: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407490" y="3783361"/>
            <a:ext cx="4650909" cy="835992"/>
            <a:chOff x="5260007" y="3311412"/>
            <a:chExt cx="4650909" cy="835992"/>
          </a:xfrm>
        </p:grpSpPr>
        <p:sp>
          <p:nvSpPr>
            <p:cNvPr id="17" name="椭圆 16"/>
            <p:cNvSpPr/>
            <p:nvPr/>
          </p:nvSpPr>
          <p:spPr>
            <a:xfrm>
              <a:off x="5260007" y="3311412"/>
              <a:ext cx="835992" cy="835992"/>
            </a:xfrm>
            <a:prstGeom prst="ellipse">
              <a:avLst/>
            </a:prstGeom>
            <a:solidFill>
              <a:srgbClr val="2AD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/>
                <a:t>04</a:t>
              </a:r>
              <a:endParaRPr lang="zh-CN" altLang="en-US" sz="28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095999" y="3375467"/>
              <a:ext cx="38149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经典细隶书简" panose="02010609000101010101" pitchFamily="49" charset="-122"/>
                </a:rPr>
                <a:t>总结及展望</a:t>
              </a: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5000"/>
                </a:schemeClr>
              </a:gs>
              <a:gs pos="89000">
                <a:schemeClr val="tx1">
                  <a:alpha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5"/>
          <p:cNvSpPr/>
          <p:nvPr/>
        </p:nvSpPr>
        <p:spPr>
          <a:xfrm rot="16200000">
            <a:off x="6198398" y="2679794"/>
            <a:ext cx="3502686" cy="8484518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等腰三角形 4"/>
          <p:cNvSpPr/>
          <p:nvPr/>
        </p:nvSpPr>
        <p:spPr>
          <a:xfrm rot="5400000">
            <a:off x="3542672" y="-7709957"/>
            <a:ext cx="5106656" cy="121920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5223671" y="3599543"/>
            <a:ext cx="1203630" cy="1203628"/>
          </a:xfrm>
          <a:prstGeom prst="ellipse">
            <a:avLst/>
          </a:prstGeom>
          <a:gradFill>
            <a:gsLst>
              <a:gs pos="15000">
                <a:srgbClr val="2ADED5"/>
              </a:gs>
              <a:gs pos="31000">
                <a:srgbClr val="64CAEA">
                  <a:alpha val="69804"/>
                </a:srgbClr>
              </a:gs>
              <a:gs pos="63000">
                <a:schemeClr val="accent1">
                  <a:lumMod val="20000"/>
                  <a:lumOff val="80000"/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>
            <a:glow rad="127000">
              <a:srgbClr val="5D552C">
                <a:alpha val="4000"/>
              </a:srgb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3831198" y="2796792"/>
            <a:ext cx="3891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经典细隶书简" panose="02010609000101010101" pitchFamily="49" charset="-122"/>
              </a:rPr>
              <a:t>展示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60973 " pathEditMode="relative" rAng="0" ptsTypes="AA">
                                      <p:cBhvr>
                                        <p:cTn id="6" dur="1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0.00117 -0.18704 " pathEditMode="relative" rAng="0" ptsTypes="AA">
                                      <p:cBhvr>
                                        <p:cTn id="8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20" grpId="0" animBg="1"/>
      <p:bldP spid="20" grpId="1" animBg="1"/>
      <p:bldP spid="20" grpId="2" animBg="1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eChat_20210619221348">
            <a:hlinkClick r:id="" action="ppaction://media"/>
            <a:extLst>
              <a:ext uri="{FF2B5EF4-FFF2-40B4-BE49-F238E27FC236}">
                <a16:creationId xmlns:a16="http://schemas.microsoft.com/office/drawing/2014/main" id="{11987EA7-7BBC-4ABB-BFED-CDF33E0296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1437" y="625475"/>
            <a:ext cx="9304029" cy="534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0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138</Words>
  <Application>Microsoft Office PowerPoint</Application>
  <PresentationFormat>宽屏</PresentationFormat>
  <Paragraphs>23</Paragraphs>
  <Slides>9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等线 Light</vt:lpstr>
      <vt:lpstr>微软雅黑</vt:lpstr>
      <vt:lpstr>等线</vt:lpstr>
      <vt:lpstr>Simply City Light</vt:lpstr>
      <vt:lpstr>Arial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段翔</dc:creator>
  <cp:lastModifiedBy>王 中琦</cp:lastModifiedBy>
  <cp:revision>99</cp:revision>
  <dcterms:created xsi:type="dcterms:W3CDTF">2016-06-04T11:47:00Z</dcterms:created>
  <dcterms:modified xsi:type="dcterms:W3CDTF">2022-03-17T08:21:46Z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